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1" r:id="rId2"/>
    <p:sldId id="256" r:id="rId3"/>
    <p:sldId id="388" r:id="rId4"/>
    <p:sldId id="387" r:id="rId5"/>
    <p:sldId id="392" r:id="rId6"/>
    <p:sldId id="386" r:id="rId7"/>
    <p:sldId id="393" r:id="rId8"/>
    <p:sldId id="305" r:id="rId9"/>
    <p:sldId id="355" r:id="rId10"/>
    <p:sldId id="309" r:id="rId11"/>
    <p:sldId id="358" r:id="rId12"/>
    <p:sldId id="362" r:id="rId13"/>
    <p:sldId id="297" r:id="rId14"/>
    <p:sldId id="385" r:id="rId15"/>
    <p:sldId id="389" r:id="rId16"/>
    <p:sldId id="390" r:id="rId17"/>
    <p:sldId id="391" r:id="rId18"/>
    <p:sldId id="36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DC00"/>
    <a:srgbClr val="0432FF"/>
    <a:srgbClr val="002D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48" autoAdjust="0"/>
    <p:restoredTop sz="92024" autoAdjust="0"/>
  </p:normalViewPr>
  <p:slideViewPr>
    <p:cSldViewPr snapToGrid="0" snapToObjects="1">
      <p:cViewPr varScale="1">
        <p:scale>
          <a:sx n="135" d="100"/>
          <a:sy n="135" d="100"/>
        </p:scale>
        <p:origin x="145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E754A9-AE36-0F42-9468-444CF148DE06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F076CA-AEA3-AA4C-A685-E0A6E916D7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6282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C58A5-996E-FB40-839B-7E6BEE528C95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204F30-5B17-0E49-B671-B8489301C6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446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6534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3474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3513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5188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4595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66250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204F30-5B17-0E49-B671-B8489301C6D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8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516979"/>
            <a:ext cx="7772400" cy="112686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2794411"/>
            <a:ext cx="6400800" cy="93436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4161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86A9B72-EFE5-0C44-9856-127B83BB47D0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F1ED6-03CA-FF41-BAAB-392506A14B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804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86A9B72-EFE5-0C44-9856-127B83BB47D0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F1ED6-03CA-FF41-BAAB-392506A14B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6148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0293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37920"/>
            <a:ext cx="8229600" cy="45882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86A9B72-EFE5-0C44-9856-127B83BB47D0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F1ED6-03CA-FF41-BAAB-392506A14B1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8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dirty="0"/>
            </a:br>
            <a:r>
              <a:rPr lang="en-US" dirty="0"/>
              <a:t>Click to edit Master title style</a:t>
            </a:r>
            <a:br>
              <a:rPr lang="en-US" sz="24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843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86A9B72-EFE5-0C44-9856-127B83BB47D0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F1ED6-03CA-FF41-BAAB-392506A14B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562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86A9B72-EFE5-0C44-9856-127B83BB47D0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F1ED6-03CA-FF41-BAAB-392506A14B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817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86A9B72-EFE5-0C44-9856-127B83BB47D0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F1ED6-03CA-FF41-BAAB-392506A14B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368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86A9B72-EFE5-0C44-9856-127B83BB47D0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F1ED6-03CA-FF41-BAAB-392506A14B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17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86A9B72-EFE5-0C44-9856-127B83BB47D0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F1ED6-03CA-FF41-BAAB-392506A14B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640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86A9B72-EFE5-0C44-9856-127B83BB47D0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F1ED6-03CA-FF41-BAAB-392506A14B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63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86A9B72-EFE5-0C44-9856-127B83BB47D0}" type="datetimeFigureOut">
              <a:rPr lang="en-US" smtClean="0"/>
              <a:pPr/>
              <a:t>11/2/23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1F1ED6-03CA-FF41-BAAB-392506A14B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945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rior1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187475"/>
            <a:ext cx="9153144" cy="68343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8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dirty="0"/>
            </a:br>
            <a:r>
              <a:rPr lang="en-US" dirty="0"/>
              <a:t>Click To Edit Master Title Style</a:t>
            </a:r>
            <a:br>
              <a:rPr lang="en-US" sz="2400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81120"/>
            <a:ext cx="8229600" cy="45450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7579" y="6356350"/>
            <a:ext cx="3930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55 Helvetica Roman"/>
                <a:cs typeface="55 Helvetica Roman"/>
              </a:defRPr>
            </a:lvl1pPr>
          </a:lstStyle>
          <a:p>
            <a:fld id="{A11F1ED6-03CA-FF41-BAAB-392506A14B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726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solidFill>
            <a:srgbClr val="002D50"/>
          </a:solidFill>
          <a:latin typeface="Georgia"/>
          <a:ea typeface="+mj-ea"/>
          <a:cs typeface="Georg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Helvetica Neue"/>
          <a:ea typeface="+mn-ea"/>
          <a:cs typeface="Helvetica Neue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Helvetica Neue"/>
          <a:ea typeface="+mn-ea"/>
          <a:cs typeface="Helvetica Neue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 Neue"/>
          <a:ea typeface="+mn-ea"/>
          <a:cs typeface="Helvetica Neue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 Neue"/>
          <a:ea typeface="+mn-ea"/>
          <a:cs typeface="Helvetica Neue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Helvetica Neue"/>
          <a:ea typeface="+mn-ea"/>
          <a:cs typeface="Helvetica Neue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mathstat.georgetown.edu/graduat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dl1141@georgetown.edu" TargetMode="External"/><Relationship Id="rId2" Type="http://schemas.openxmlformats.org/officeDocument/2006/relationships/hyperlink" Target="http://aa577@georgetown.edu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914411"/>
            <a:ext cx="7772400" cy="2079220"/>
          </a:xfrm>
        </p:spPr>
        <p:txBody>
          <a:bodyPr>
            <a:normAutofit/>
          </a:bodyPr>
          <a:lstStyle/>
          <a:p>
            <a:r>
              <a:rPr lang="en-US" altLang="en-US" dirty="0"/>
              <a:t>Mathematics &amp; Statistics </a:t>
            </a:r>
            <a:br>
              <a:rPr lang="en-US" altLang="en-US" dirty="0"/>
            </a:br>
            <a:r>
              <a:rPr lang="en-US" altLang="en-US" dirty="0"/>
              <a:t>Graduate Programs</a:t>
            </a:r>
            <a:br>
              <a:rPr lang="en-US" altLang="en-US" dirty="0"/>
            </a:b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371600" y="3261594"/>
            <a:ext cx="6400800" cy="934366"/>
          </a:xfrm>
        </p:spPr>
        <p:txBody>
          <a:bodyPr/>
          <a:lstStyle/>
          <a:p>
            <a:r>
              <a:rPr lang="en-US" altLang="en-US" dirty="0">
                <a:solidFill>
                  <a:schemeClr val="bg1"/>
                </a:solidFill>
                <a:latin typeface="Georgia" panose="02040502050405020303" pitchFamily="18" charset="0"/>
              </a:rPr>
              <a:t>Fall 2023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128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E325370-456B-0342-8489-1C95B024C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3200"/>
            <a:ext cx="9144000" cy="1460500"/>
          </a:xfrm>
          <a:solidFill>
            <a:schemeClr val="bg1">
              <a:lumMod val="95000"/>
              <a:alpha val="21000"/>
            </a:schemeClr>
          </a:solidFill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the MAST Program</a:t>
            </a:r>
          </a:p>
        </p:txBody>
      </p:sp>
    </p:spTree>
    <p:extLst>
      <p:ext uri="{BB962C8B-B14F-4D97-AF65-F5344CB8AC3E}">
        <p14:creationId xmlns:p14="http://schemas.microsoft.com/office/powerpoint/2010/main" val="2759977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8E38018A-8FFF-7A49-95DB-908C97FD4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About the MAST Program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AE4C4F49-C235-FA40-A396-5654E78D2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58240"/>
            <a:ext cx="8229600" cy="496792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primary mission of the MS degree program in Mathematics and Statistics is to prepare students for professional careers in disciplines which make use of the mathematical and statistical sciences.</a:t>
            </a:r>
          </a:p>
          <a:p>
            <a:endParaRPr lang="en-US" sz="10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First class in the fall semester of 2006 with stable growth over the past 17 years.</a:t>
            </a:r>
          </a:p>
          <a:p>
            <a:endParaRPr lang="en-US" sz="10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Strong job placement track record. Our graduates have advanced to Government agencies, NGOs, and the private sector.</a:t>
            </a:r>
          </a:p>
          <a:p>
            <a:endParaRPr lang="en-US" sz="1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Read more about the program on the </a:t>
            </a:r>
            <a:r>
              <a:rPr lang="en-US" sz="2400" dirty="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program website</a:t>
            </a:r>
            <a:r>
              <a:rPr lang="en-US" sz="2400" dirty="0">
                <a:solidFill>
                  <a:srgbClr val="FFC0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4536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C9DA5E-88A7-8B43-BB81-0B3A840CB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566" y="1254148"/>
            <a:ext cx="7881851" cy="41491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30 credits required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1 elective from outside MAST program</a:t>
            </a:r>
          </a:p>
          <a:p>
            <a:r>
              <a:rPr lang="en-US" dirty="0">
                <a:solidFill>
                  <a:schemeClr val="bg1"/>
                </a:solidFill>
              </a:rPr>
              <a:t>4 core courses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5051, 5052, 5151, 5152</a:t>
            </a:r>
          </a:p>
          <a:p>
            <a:r>
              <a:rPr lang="en-US" dirty="0">
                <a:solidFill>
                  <a:schemeClr val="bg1"/>
                </a:solidFill>
              </a:rPr>
              <a:t>3.0 GPA to graduate</a:t>
            </a:r>
          </a:p>
          <a:p>
            <a:r>
              <a:rPr lang="en-US" dirty="0">
                <a:solidFill>
                  <a:schemeClr val="bg1"/>
                </a:solidFill>
              </a:rPr>
              <a:t>3 years to complete degree</a:t>
            </a:r>
          </a:p>
          <a:p>
            <a:r>
              <a:rPr lang="en-US" dirty="0">
                <a:solidFill>
                  <a:schemeClr val="bg1"/>
                </a:solidFill>
              </a:rPr>
              <a:t>MS program has no thesis requirements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E07C84A-EA6D-5E4A-997E-984294CBA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405" y="274638"/>
            <a:ext cx="8702480" cy="71896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Degree Requirements*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DFFA61-320F-A745-B115-AFDBDFC7224A}"/>
              </a:ext>
            </a:extLst>
          </p:cNvPr>
          <p:cNvSpPr txBox="1"/>
          <p:nvPr/>
        </p:nvSpPr>
        <p:spPr>
          <a:xfrm>
            <a:off x="555567" y="5723121"/>
            <a:ext cx="5826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rgbClr val="FFC000"/>
                </a:solidFill>
              </a:rPr>
              <a:t>*</a:t>
            </a:r>
            <a:r>
              <a:rPr lang="en-US" i="1" u="sng" dirty="0">
                <a:solidFill>
                  <a:srgbClr val="FFC000"/>
                </a:solidFill>
              </a:rPr>
              <a:t>MAST Graduate Handbook</a:t>
            </a:r>
            <a:r>
              <a:rPr lang="en-US" i="1" dirty="0">
                <a:solidFill>
                  <a:srgbClr val="FFC000"/>
                </a:solidFill>
              </a:rPr>
              <a:t> &amp; </a:t>
            </a:r>
            <a:r>
              <a:rPr lang="en-US" i="1" u="sng" dirty="0">
                <a:solidFill>
                  <a:srgbClr val="FFC000"/>
                </a:solidFill>
              </a:rPr>
              <a:t>The Graduate School Bulletin</a:t>
            </a:r>
          </a:p>
        </p:txBody>
      </p:sp>
    </p:spTree>
    <p:extLst>
      <p:ext uri="{BB962C8B-B14F-4D97-AF65-F5344CB8AC3E}">
        <p14:creationId xmlns:p14="http://schemas.microsoft.com/office/powerpoint/2010/main" val="2214016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CC7056-9785-AE4F-9EAA-4DAF7C4E7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623" y="334327"/>
            <a:ext cx="6172200" cy="53922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List of MAST Courses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33C5F122-2EBA-3A4B-ABBF-702B623476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95960" y="785465"/>
            <a:ext cx="8623139" cy="50552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725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725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725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725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725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725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725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725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725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buNone/>
            </a:pPr>
            <a:endParaRPr lang="en-US" altLang="en-US" sz="1800" dirty="0">
              <a:solidFill>
                <a:schemeClr val="bg1"/>
              </a:solidFill>
              <a:ea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rgbClr val="FFC000"/>
                </a:solidFill>
              </a:rPr>
              <a:t>Core Courses: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rgbClr val="FFC000"/>
                </a:solidFill>
                <a:ea typeface="Calibri" panose="020F0502020204030204" pitchFamily="34" charset="0"/>
              </a:rPr>
              <a:t>MATH 5051 Probability Theory and Applications</a:t>
            </a:r>
            <a:endParaRPr lang="en-US" altLang="en-US" sz="1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rgbClr val="FFC000"/>
                </a:solidFill>
                <a:ea typeface="Calibri" panose="020F0502020204030204" pitchFamily="34" charset="0"/>
              </a:rPr>
              <a:t>MATH 5052 Deterministic Mathematical Models</a:t>
            </a:r>
            <a:endParaRPr lang="en-US" altLang="en-US" sz="1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rgbClr val="FFC000"/>
                </a:solidFill>
                <a:ea typeface="Calibri" panose="020F0502020204030204" pitchFamily="34" charset="0"/>
              </a:rPr>
              <a:t>MATH 5151 Mathematical Statistics</a:t>
            </a:r>
            <a:endParaRPr lang="en-US" altLang="en-US" sz="1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rgbClr val="FFC000"/>
                </a:solidFill>
                <a:ea typeface="Calibri" panose="020F0502020204030204" pitchFamily="34" charset="0"/>
              </a:rPr>
              <a:t>MATH 5152 Numerical Methods</a:t>
            </a:r>
            <a:endParaRPr lang="en-US" altLang="en-US" sz="1800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US" altLang="en-US" sz="1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</a:rPr>
              <a:t>Elective Courses: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5007 Mathematics of Climate</a:t>
            </a:r>
            <a:endParaRPr lang="en-US" alt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5001 Longitudinal Data Analysis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5005 Mathematics of Social Networks</a:t>
            </a:r>
            <a:b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</a:b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5011 Partial Differential Equations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5014 Optimization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5060 Survey Sampling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5061 Experimental Design of Experiments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5070 Introduction to Non-Parametric Statistics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rgbClr val="FFC000"/>
                </a:solidFill>
              </a:rPr>
              <a:t>MATH 5200 Mathematical and Statistical Computing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5210 Advanced Mathematical and Statistical Computing</a:t>
            </a:r>
            <a:endParaRPr lang="en-US" alt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294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CC7056-9785-AE4F-9EAA-4DAF7C4E7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623" y="334327"/>
            <a:ext cx="6172200" cy="53922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List of MAST Courses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22D46C4-5677-BF45-AFCB-F0B12E3F65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519" y="1329839"/>
            <a:ext cx="8344552" cy="36702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rtlCol="0" anchor="ctr" anchorCtr="0" compatLnSpc="1">
            <a:prstTxWarp prst="textNoShape">
              <a:avLst/>
            </a:prstTxWarp>
            <a:spAutoFit/>
          </a:bodyPr>
          <a:lstStyle>
            <a:lvl1pPr marL="342900" indent="-3429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/>
              <a:buChar char="•"/>
              <a:tabLst>
                <a:tab pos="5937250" algn="r"/>
              </a:tabLst>
              <a:defRPr sz="32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Helvetica Neue"/>
              </a:defRPr>
            </a:lvl1pPr>
            <a:lvl2pPr marL="742950" indent="-28575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/>
              <a:buChar char="–"/>
              <a:tabLst>
                <a:tab pos="5937250" algn="r"/>
              </a:tabLst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Helvetica Neue"/>
              </a:defRPr>
            </a:lvl2pPr>
            <a:lvl3pPr marL="1143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/>
              <a:buChar char="•"/>
              <a:tabLst>
                <a:tab pos="5937250" algn="r"/>
              </a:tabLst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Helvetica Neue"/>
              </a:defRPr>
            </a:lvl3pPr>
            <a:lvl4pPr marL="1600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/>
              <a:buChar char="–"/>
              <a:tabLst>
                <a:tab pos="5937250" algn="r"/>
              </a:tabLst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Helvetica Neue"/>
              </a:defRPr>
            </a:lvl4pPr>
            <a:lvl5pPr marL="20574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/>
              <a:buChar char="»"/>
              <a:tabLst>
                <a:tab pos="5937250" algn="r"/>
              </a:tabLst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Helvetica Neue"/>
              </a:defRPr>
            </a:lvl5pPr>
            <a:lvl6pPr marL="25146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/>
              <a:buChar char="•"/>
              <a:tabLst>
                <a:tab pos="5937250" algn="r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/>
              <a:buChar char="•"/>
              <a:tabLst>
                <a:tab pos="5937250" algn="r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/>
              <a:buChar char="•"/>
              <a:tabLst>
                <a:tab pos="5937250" algn="r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457200" rtl="0" eaLnBrk="0" fontAlgn="base" latinLnBrk="0" hangingPunct="0">
              <a:spcBef>
                <a:spcPct val="0"/>
              </a:spcBef>
              <a:spcAft>
                <a:spcPct val="0"/>
              </a:spcAft>
              <a:buFont typeface="Arial"/>
              <a:buChar char="•"/>
              <a:tabLst>
                <a:tab pos="5937250" algn="r"/>
              </a:tabLst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5310  Deep Learning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5320 Introduction to Statistical Learning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5330 Data Mining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5340 Social Network Analysis</a:t>
            </a:r>
          </a:p>
          <a:p>
            <a:pPr marL="0" indent="0" defTabSz="68580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5420 Financial Mathematics</a:t>
            </a:r>
          </a:p>
          <a:p>
            <a:pPr marL="0" indent="0" defTabSz="68580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5410 Introduction to Operations Research</a:t>
            </a:r>
          </a:p>
          <a:p>
            <a:pPr marL="0" indent="0" defTabSz="68580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5500 Linear Regression Models</a:t>
            </a:r>
          </a:p>
          <a:p>
            <a:pPr marL="0" indent="0" defTabSz="68580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5510 Generalized Linear Models</a:t>
            </a:r>
            <a:endParaRPr lang="en-US" altLang="en-US" sz="1800" dirty="0">
              <a:solidFill>
                <a:schemeClr val="bg1"/>
              </a:solidFill>
            </a:endParaRPr>
          </a:p>
          <a:p>
            <a:pPr marL="0" indent="0" defTabSz="68580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5520 Time Series </a:t>
            </a:r>
          </a:p>
          <a:p>
            <a:pPr marL="0" indent="0" defTabSz="68580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5530 Applied Multivariate Analysis</a:t>
            </a:r>
          </a:p>
          <a:p>
            <a:pPr marL="0" indent="0" defTabSz="68580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5600 Bayesian Statistics</a:t>
            </a: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5700 Numerical Optimization</a:t>
            </a:r>
            <a:endParaRPr lang="en-US" alt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1800" dirty="0">
                <a:solidFill>
                  <a:schemeClr val="bg1"/>
                </a:solidFill>
                <a:ea typeface="Calibri" panose="020F0502020204030204" pitchFamily="34" charset="0"/>
              </a:rPr>
              <a:t>MATH 5710 Stochastic Simulation</a:t>
            </a:r>
          </a:p>
        </p:txBody>
      </p:sp>
    </p:spTree>
    <p:extLst>
      <p:ext uri="{BB962C8B-B14F-4D97-AF65-F5344CB8AC3E}">
        <p14:creationId xmlns:p14="http://schemas.microsoft.com/office/powerpoint/2010/main" val="1189245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C9DA5E-88A7-8B43-BB81-0B3A840CB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567" y="1134877"/>
            <a:ext cx="7695298" cy="5007505"/>
          </a:xfrm>
        </p:spPr>
        <p:txBody>
          <a:bodyPr>
            <a:no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Available for GU Math majors only!</a:t>
            </a:r>
          </a:p>
          <a:p>
            <a:r>
              <a:rPr lang="en-US" sz="2600" dirty="0">
                <a:solidFill>
                  <a:schemeClr val="bg1"/>
                </a:solidFill>
              </a:rPr>
              <a:t>May obtain a BS and MS in 5 years!</a:t>
            </a:r>
          </a:p>
          <a:p>
            <a:r>
              <a:rPr lang="en-US" sz="2600" dirty="0">
                <a:solidFill>
                  <a:schemeClr val="bg1"/>
                </a:solidFill>
              </a:rPr>
              <a:t>MS can be earned in two semesters after completing requirements for the AB or BS.</a:t>
            </a:r>
          </a:p>
          <a:p>
            <a:r>
              <a:rPr lang="en-US" sz="2600" dirty="0">
                <a:solidFill>
                  <a:schemeClr val="bg1"/>
                </a:solidFill>
              </a:rPr>
              <a:t>May double count 2 courses (6 credits)</a:t>
            </a:r>
          </a:p>
          <a:p>
            <a:r>
              <a:rPr lang="en-US" sz="2600" dirty="0">
                <a:solidFill>
                  <a:schemeClr val="bg1"/>
                </a:solidFill>
              </a:rPr>
              <a:t>May satisfy up to 40% of the course requirements in Senior year, and complete the remaining 60% in the 5</a:t>
            </a:r>
            <a:r>
              <a:rPr lang="en-US" sz="2600" baseline="30000" dirty="0">
                <a:solidFill>
                  <a:schemeClr val="bg1"/>
                </a:solidFill>
              </a:rPr>
              <a:t>th</a:t>
            </a:r>
            <a:r>
              <a:rPr lang="en-US" sz="2600" dirty="0">
                <a:solidFill>
                  <a:schemeClr val="bg1"/>
                </a:solidFill>
              </a:rPr>
              <a:t> year</a:t>
            </a:r>
          </a:p>
          <a:p>
            <a:pPr marL="0" indent="0">
              <a:buNone/>
            </a:pPr>
            <a:endParaRPr lang="en-US" sz="1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For more details: 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https://</a:t>
            </a:r>
            <a:r>
              <a:rPr lang="en-US" sz="2200" dirty="0" err="1">
                <a:solidFill>
                  <a:schemeClr val="bg1"/>
                </a:solidFill>
              </a:rPr>
              <a:t>mathstat.georgetown.edu</a:t>
            </a:r>
            <a:r>
              <a:rPr lang="en-US" sz="2200" dirty="0">
                <a:solidFill>
                  <a:schemeClr val="bg1"/>
                </a:solidFill>
              </a:rPr>
              <a:t>/</a:t>
            </a:r>
            <a:r>
              <a:rPr lang="en-US" sz="2200" dirty="0">
                <a:solidFill>
                  <a:srgbClr val="FFFF00"/>
                </a:solidFill>
              </a:rPr>
              <a:t>undergraduate</a:t>
            </a:r>
            <a:r>
              <a:rPr lang="en-US" sz="2200" dirty="0">
                <a:solidFill>
                  <a:schemeClr val="bg1"/>
                </a:solidFill>
              </a:rPr>
              <a:t>/</a:t>
            </a:r>
            <a:r>
              <a:rPr lang="en-US" sz="2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five-year-program</a:t>
            </a: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E07C84A-EA6D-5E4A-997E-984294CBA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405" y="274638"/>
            <a:ext cx="8702480" cy="71896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Accelerated MS Program </a:t>
            </a:r>
          </a:p>
        </p:txBody>
      </p:sp>
    </p:spTree>
    <p:extLst>
      <p:ext uri="{BB962C8B-B14F-4D97-AF65-F5344CB8AC3E}">
        <p14:creationId xmlns:p14="http://schemas.microsoft.com/office/powerpoint/2010/main" val="3475681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C9DA5E-88A7-8B43-BB81-0B3A840CB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05" y="1134878"/>
            <a:ext cx="8213882" cy="49279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6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Eligibility and Requirements:</a:t>
            </a:r>
          </a:p>
          <a:p>
            <a:r>
              <a:rPr lang="en-US" sz="2600" dirty="0">
                <a:solidFill>
                  <a:schemeClr val="bg1"/>
                </a:solidFill>
              </a:rPr>
              <a:t>Must be a Math major at Georgetown</a:t>
            </a:r>
          </a:p>
          <a:p>
            <a:r>
              <a:rPr lang="en-US" sz="2600" dirty="0">
                <a:solidFill>
                  <a:schemeClr val="bg1"/>
                </a:solidFill>
              </a:rPr>
              <a:t>Must have an overall GPA of 3.5 or higher, no C grades in math/stat courses and more A’s than B’s.</a:t>
            </a:r>
          </a:p>
          <a:p>
            <a:pPr marL="0" indent="0">
              <a:buNone/>
            </a:pPr>
            <a:endParaRPr lang="en-US" sz="2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6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When to Apply?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bg1"/>
                </a:solidFill>
              </a:rPr>
              <a:t>Apply in Junior year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bg1"/>
                </a:solidFill>
              </a:rPr>
              <a:t>Interested students should contact the Director of Undergraduate Studies early in their junior year and should also discuss their plans with their undergraduate advisor.</a:t>
            </a:r>
          </a:p>
          <a:p>
            <a:pPr marL="0" indent="0">
              <a:buNone/>
            </a:pP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E07C84A-EA6D-5E4A-997E-984294CBA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405" y="274638"/>
            <a:ext cx="8702480" cy="71896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Accelerated MS Program </a:t>
            </a:r>
          </a:p>
        </p:txBody>
      </p:sp>
    </p:spTree>
    <p:extLst>
      <p:ext uri="{BB962C8B-B14F-4D97-AF65-F5344CB8AC3E}">
        <p14:creationId xmlns:p14="http://schemas.microsoft.com/office/powerpoint/2010/main" val="1690468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EC9DA5E-88A7-8B43-BB81-0B3A840CB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05" y="1134879"/>
            <a:ext cx="8213882" cy="4918052"/>
          </a:xfrm>
        </p:spPr>
        <p:txBody>
          <a:bodyPr>
            <a:noAutofit/>
          </a:bodyPr>
          <a:lstStyle/>
          <a:p>
            <a:r>
              <a:rPr lang="en-US" sz="2600" dirty="0">
                <a:solidFill>
                  <a:schemeClr val="bg1"/>
                </a:solidFill>
                <a:latin typeface="+mn-lt"/>
              </a:rPr>
              <a:t>PhD in Applied Mathematics launched in Fall 2022</a:t>
            </a:r>
          </a:p>
          <a:p>
            <a:r>
              <a:rPr lang="en-US" sz="2600" dirty="0">
                <a:solidFill>
                  <a:schemeClr val="bg1"/>
                </a:solidFill>
                <a:latin typeface="+mn-lt"/>
              </a:rPr>
              <a:t>Currently accepting applications for Fall 2024</a:t>
            </a:r>
          </a:p>
          <a:p>
            <a:r>
              <a:rPr lang="en-US" sz="2600" dirty="0">
                <a:solidFill>
                  <a:schemeClr val="bg1"/>
                </a:solidFill>
                <a:latin typeface="+mn-lt"/>
              </a:rPr>
              <a:t>Students must be full-time; tuition is covered and stipend provided</a:t>
            </a:r>
          </a:p>
          <a:p>
            <a:r>
              <a:rPr lang="en-US" sz="2600" dirty="0">
                <a:solidFill>
                  <a:schemeClr val="bg1"/>
                </a:solidFill>
                <a:latin typeface="+mn-lt"/>
              </a:rPr>
              <a:t>27 credits required</a:t>
            </a:r>
          </a:p>
          <a:p>
            <a:r>
              <a:rPr lang="en-US" sz="2600" dirty="0">
                <a:solidFill>
                  <a:schemeClr val="bg1"/>
                </a:solidFill>
                <a:latin typeface="+mn-lt"/>
              </a:rPr>
              <a:t>4 core courses (Real Analysis, Advanced Linear Algebra, Numerical Analysis, and Complex Analysis)</a:t>
            </a:r>
          </a:p>
          <a:p>
            <a:r>
              <a:rPr lang="en-US" sz="2600" dirty="0">
                <a:solidFill>
                  <a:schemeClr val="bg1"/>
                </a:solidFill>
                <a:latin typeface="+mn-lt"/>
              </a:rPr>
              <a:t>3.0 GPA on courses required for PhD candidacy</a:t>
            </a:r>
          </a:p>
          <a:p>
            <a:endParaRPr lang="en-US" sz="1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+mn-lt"/>
              </a:rPr>
              <a:t>For more details: </a:t>
            </a:r>
          </a:p>
          <a:p>
            <a:pPr marL="0" indent="0">
              <a:buNone/>
            </a:pPr>
            <a:r>
              <a:rPr lang="en-US" sz="2600" dirty="0">
                <a:solidFill>
                  <a:schemeClr val="bg1"/>
                </a:solidFill>
                <a:latin typeface="+mn-lt"/>
              </a:rPr>
              <a:t>https://</a:t>
            </a:r>
            <a:r>
              <a:rPr lang="en-US" sz="2600" dirty="0" err="1">
                <a:solidFill>
                  <a:schemeClr val="bg1"/>
                </a:solidFill>
                <a:latin typeface="+mn-lt"/>
              </a:rPr>
              <a:t>mathstat.georgetown.edu</a:t>
            </a:r>
            <a:r>
              <a:rPr lang="en-US" sz="2600" dirty="0">
                <a:solidFill>
                  <a:schemeClr val="bg1"/>
                </a:solidFill>
                <a:latin typeface="+mn-lt"/>
              </a:rPr>
              <a:t>/</a:t>
            </a:r>
            <a:r>
              <a:rPr lang="en-US" sz="26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</a:rPr>
              <a:t>phd</a:t>
            </a:r>
            <a:r>
              <a:rPr lang="en-US" sz="2600" dirty="0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</a:rPr>
              <a:t>-program</a:t>
            </a:r>
            <a:endParaRPr lang="en-US" sz="2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E07C84A-EA6D-5E4A-997E-984294CBA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405" y="274638"/>
            <a:ext cx="8702480" cy="71896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PhD Program </a:t>
            </a:r>
          </a:p>
        </p:txBody>
      </p:sp>
    </p:spTree>
    <p:extLst>
      <p:ext uri="{BB962C8B-B14F-4D97-AF65-F5344CB8AC3E}">
        <p14:creationId xmlns:p14="http://schemas.microsoft.com/office/powerpoint/2010/main" val="2446436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5FDDCE-CA4E-F740-8978-8E9E108DC6AD}"/>
              </a:ext>
            </a:extLst>
          </p:cNvPr>
          <p:cNvSpPr txBox="1"/>
          <p:nvPr/>
        </p:nvSpPr>
        <p:spPr>
          <a:xfrm>
            <a:off x="736092" y="1170432"/>
            <a:ext cx="7671816" cy="2662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Any questions? </a:t>
            </a:r>
          </a:p>
          <a:p>
            <a:pPr algn="ctr"/>
            <a:endParaRPr lang="en-US" sz="1500" dirty="0">
              <a:solidFill>
                <a:schemeClr val="bg1"/>
              </a:solidFill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Please feel free to reach out to </a:t>
            </a:r>
          </a:p>
          <a:p>
            <a:pPr algn="ctr"/>
            <a:r>
              <a:rPr lang="en-US" sz="2800" dirty="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Prof. Arab</a:t>
            </a:r>
            <a:r>
              <a:rPr lang="en-US" sz="2800" dirty="0">
                <a:solidFill>
                  <a:srgbClr val="FFC000"/>
                </a:solidFill>
              </a:rPr>
              <a:t> (DGS)</a:t>
            </a:r>
            <a:endParaRPr lang="en-US" sz="2800" dirty="0">
              <a:solidFill>
                <a:schemeClr val="bg1"/>
              </a:solidFill>
            </a:endParaRPr>
          </a:p>
          <a:p>
            <a:pPr algn="ctr"/>
            <a:r>
              <a:rPr lang="en-US" sz="2800" dirty="0">
                <a:solidFill>
                  <a:srgbClr val="FFC000"/>
                </a:solidFill>
              </a:rPr>
              <a:t> </a:t>
            </a:r>
            <a:r>
              <a:rPr lang="en-US" sz="2800" dirty="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Dean Leong</a:t>
            </a:r>
            <a:r>
              <a:rPr lang="en-US" sz="2800" dirty="0">
                <a:solidFill>
                  <a:srgbClr val="FFC000"/>
                </a:solidFill>
              </a:rPr>
              <a:t> (GPC) 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</a:p>
          <a:p>
            <a:pPr algn="ctr"/>
            <a:endParaRPr lang="en-US" sz="32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322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/>
          <p:nvPr/>
        </p:nvSpPr>
        <p:spPr>
          <a:xfrm>
            <a:off x="457200" y="1201003"/>
            <a:ext cx="8229600" cy="4872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endParaRPr lang="en-US" sz="1000" b="0" i="0" u="none" strike="noStrike" cap="none" dirty="0">
              <a:solidFill>
                <a:schemeClr val="bg1"/>
              </a:solidFill>
              <a:latin typeface="Georgia" panose="02040502050405020303" pitchFamily="18" charset="0"/>
              <a:ea typeface="Calibri"/>
              <a:cs typeface="Calibri"/>
              <a:sym typeface="Calibri"/>
            </a:endParaRPr>
          </a:p>
          <a:p>
            <a:pPr lvl="0"/>
            <a:r>
              <a:rPr lang="en-US" sz="2200" b="1" dirty="0">
                <a:solidFill>
                  <a:schemeClr val="bg1"/>
                </a:solidFill>
              </a:rPr>
              <a:t>A substantially higher salary -- </a:t>
            </a:r>
            <a:r>
              <a:rPr lang="en-US" sz="2200" dirty="0">
                <a:solidFill>
                  <a:schemeClr val="bg1"/>
                </a:solidFill>
              </a:rPr>
              <a:t>According to the </a:t>
            </a:r>
            <a:r>
              <a:rPr lang="en-US" sz="2200" b="1" dirty="0">
                <a:solidFill>
                  <a:schemeClr val="bg1"/>
                </a:solidFill>
              </a:rPr>
              <a:t>Bureau of Labor Statistics (BLS)</a:t>
            </a:r>
            <a:r>
              <a:rPr lang="en-US" sz="2200" dirty="0">
                <a:solidFill>
                  <a:schemeClr val="bg1"/>
                </a:solidFill>
              </a:rPr>
              <a:t>, advanced degree holders in general earn a much higher annual salary than those with a bachelor’s degree alone.</a:t>
            </a:r>
          </a:p>
          <a:p>
            <a:pPr lvl="0"/>
            <a:endParaRPr lang="en-US" sz="2200" b="0" i="0" u="none" strike="noStrike" cap="none" dirty="0">
              <a:solidFill>
                <a:schemeClr val="bg1"/>
              </a:solidFill>
              <a:latin typeface="Georgia" panose="02040502050405020303" pitchFamily="18" charset="0"/>
              <a:ea typeface="Calibri"/>
              <a:cs typeface="Calibri"/>
              <a:sym typeface="Calibri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3415886C-B78C-2B47-B991-A9075EF26FC4}"/>
              </a:ext>
            </a:extLst>
          </p:cNvPr>
          <p:cNvSpPr txBox="1">
            <a:spLocks/>
          </p:cNvSpPr>
          <p:nvPr/>
        </p:nvSpPr>
        <p:spPr>
          <a:xfrm>
            <a:off x="457200" y="381270"/>
            <a:ext cx="8229600" cy="71896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002D50"/>
                </a:solidFill>
                <a:latin typeface="Georgia"/>
                <a:ea typeface="+mj-ea"/>
                <a:cs typeface="Georgia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</a:rPr>
              <a:t>Why a graduate degree?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F63513D-733D-8F42-8844-694872830499}"/>
              </a:ext>
            </a:extLst>
          </p:cNvPr>
          <p:cNvCxnSpPr>
            <a:cxnSpLocks/>
          </p:cNvCxnSpPr>
          <p:nvPr/>
        </p:nvCxnSpPr>
        <p:spPr>
          <a:xfrm>
            <a:off x="606055" y="1100232"/>
            <a:ext cx="7541483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chemeClr val="accent1">
                    <a:lumMod val="45000"/>
                    <a:lumOff val="55000"/>
                    <a:alpha val="29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0"/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2D73916-3DA8-3152-119C-E0B1D80F0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1337" y="2523954"/>
            <a:ext cx="4827048" cy="35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808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/>
          <p:nvPr/>
        </p:nvSpPr>
        <p:spPr>
          <a:xfrm>
            <a:off x="457200" y="1333907"/>
            <a:ext cx="8229600" cy="4729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endParaRPr lang="en-US" sz="1000" b="0" i="0" u="none" strike="noStrike" cap="none" dirty="0">
              <a:solidFill>
                <a:schemeClr val="bg1"/>
              </a:solidFill>
              <a:latin typeface="Georgia" panose="02040502050405020303" pitchFamily="18" charset="0"/>
              <a:ea typeface="Calibri"/>
              <a:cs typeface="Calibri"/>
              <a:sym typeface="Calibri"/>
            </a:endParaRPr>
          </a:p>
          <a:p>
            <a:pPr lvl="0"/>
            <a:r>
              <a:rPr lang="en-US" sz="2200" b="1" dirty="0">
                <a:solidFill>
                  <a:schemeClr val="bg1"/>
                </a:solidFill>
              </a:rPr>
              <a:t>Increased job satisfaction: </a:t>
            </a:r>
            <a:r>
              <a:rPr lang="en-US" sz="2200" dirty="0">
                <a:solidFill>
                  <a:schemeClr val="bg1"/>
                </a:solidFill>
              </a:rPr>
              <a:t>Research has found that education can have a significant and positive effect on overall job satisfaction.</a:t>
            </a:r>
          </a:p>
          <a:p>
            <a:pPr lvl="0"/>
            <a:endParaRPr lang="en-US" sz="2200" b="0" i="0" u="none" strike="noStrike" cap="none" dirty="0">
              <a:solidFill>
                <a:schemeClr val="bg1"/>
              </a:solidFill>
              <a:latin typeface="Georgia" panose="02040502050405020303" pitchFamily="18" charset="0"/>
              <a:ea typeface="Calibri"/>
              <a:cs typeface="Calibri"/>
              <a:sym typeface="Calibri"/>
            </a:endParaRPr>
          </a:p>
          <a:p>
            <a:pPr lvl="0"/>
            <a:r>
              <a:rPr lang="en-US" sz="2200" dirty="0">
                <a:solidFill>
                  <a:schemeClr val="bg1"/>
                </a:solidFill>
                <a:latin typeface="Georgia" panose="02040502050405020303" pitchFamily="18" charset="0"/>
                <a:ea typeface="Calibri"/>
                <a:cs typeface="Calibri"/>
                <a:sym typeface="Calibri"/>
              </a:rPr>
              <a:t>While there is extensive research that shows increased job satisfaction among those with a bachelor’s degree or higher, several specific studies have identified a correlation between increased job satisfaction and advanced degrees.</a:t>
            </a:r>
            <a:endParaRPr lang="en-US" sz="2200" b="0" i="0" u="none" strike="noStrike" cap="none" dirty="0">
              <a:solidFill>
                <a:schemeClr val="bg1"/>
              </a:solidFill>
              <a:latin typeface="Georgia" panose="02040502050405020303" pitchFamily="18" charset="0"/>
              <a:ea typeface="Calibri"/>
              <a:cs typeface="Calibri"/>
              <a:sym typeface="Calibri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3415886C-B78C-2B47-B991-A9075EF26FC4}"/>
              </a:ext>
            </a:extLst>
          </p:cNvPr>
          <p:cNvSpPr txBox="1">
            <a:spLocks/>
          </p:cNvSpPr>
          <p:nvPr/>
        </p:nvSpPr>
        <p:spPr>
          <a:xfrm>
            <a:off x="457200" y="381270"/>
            <a:ext cx="8229600" cy="71896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002D50"/>
                </a:solidFill>
                <a:latin typeface="Georgia"/>
                <a:ea typeface="+mj-ea"/>
                <a:cs typeface="Georgia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</a:rPr>
              <a:t>Why a graduate degree?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0DD9060-6C34-6A47-B603-33DD259C76A5}"/>
              </a:ext>
            </a:extLst>
          </p:cNvPr>
          <p:cNvCxnSpPr>
            <a:cxnSpLocks/>
          </p:cNvCxnSpPr>
          <p:nvPr/>
        </p:nvCxnSpPr>
        <p:spPr>
          <a:xfrm>
            <a:off x="606055" y="1100232"/>
            <a:ext cx="7541483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chemeClr val="accent1">
                    <a:lumMod val="45000"/>
                    <a:lumOff val="55000"/>
                    <a:alpha val="29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0"/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741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/>
          <p:nvPr/>
        </p:nvSpPr>
        <p:spPr>
          <a:xfrm>
            <a:off x="457200" y="1277814"/>
            <a:ext cx="8229600" cy="4795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2200" b="1" dirty="0">
                <a:solidFill>
                  <a:schemeClr val="bg1"/>
                </a:solidFill>
              </a:rPr>
              <a:t>More and better job options--</a:t>
            </a:r>
            <a:r>
              <a:rPr lang="en-US" sz="2200" dirty="0">
                <a:solidFill>
                  <a:schemeClr val="bg1"/>
                </a:solidFill>
              </a:rPr>
              <a:t>According to BLS, occupations that typically require a master’s degree are projected to grow at a rate of 16.7 percent through 2026, compared to 7.4 percent projected growth rate for all other occupations.</a:t>
            </a:r>
          </a:p>
          <a:p>
            <a:pPr lvl="0"/>
            <a:endParaRPr lang="en-US" sz="2200" b="0" i="0" u="none" strike="noStrike" cap="none" dirty="0">
              <a:solidFill>
                <a:schemeClr val="bg1"/>
              </a:solidFill>
              <a:latin typeface="Georgia" panose="02040502050405020303" pitchFamily="18" charset="0"/>
              <a:ea typeface="Calibri"/>
              <a:cs typeface="Calibri"/>
              <a:sym typeface="Calibri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3415886C-B78C-2B47-B991-A9075EF26FC4}"/>
              </a:ext>
            </a:extLst>
          </p:cNvPr>
          <p:cNvSpPr txBox="1">
            <a:spLocks/>
          </p:cNvSpPr>
          <p:nvPr/>
        </p:nvSpPr>
        <p:spPr>
          <a:xfrm>
            <a:off x="457200" y="381270"/>
            <a:ext cx="8229600" cy="71896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002D50"/>
                </a:solidFill>
                <a:latin typeface="Georgia"/>
                <a:ea typeface="+mj-ea"/>
                <a:cs typeface="Georgia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</a:rPr>
              <a:t>Why a graduate degree?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B00139-3714-7442-93A4-573D85A61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3278" y="2836983"/>
            <a:ext cx="4189704" cy="3179371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669E1D9-A33D-2B4C-96A2-42135EF06F2B}"/>
              </a:ext>
            </a:extLst>
          </p:cNvPr>
          <p:cNvCxnSpPr>
            <a:cxnSpLocks/>
          </p:cNvCxnSpPr>
          <p:nvPr/>
        </p:nvCxnSpPr>
        <p:spPr>
          <a:xfrm>
            <a:off x="606055" y="1100232"/>
            <a:ext cx="7541483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chemeClr val="accent1">
                    <a:lumMod val="45000"/>
                    <a:lumOff val="55000"/>
                    <a:alpha val="29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0"/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273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/>
          <p:nvPr/>
        </p:nvSpPr>
        <p:spPr>
          <a:xfrm>
            <a:off x="457200" y="1277814"/>
            <a:ext cx="8229600" cy="4795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endParaRPr lang="en-US" sz="2200" b="0" i="0" u="none" strike="noStrike" cap="none" dirty="0">
              <a:solidFill>
                <a:schemeClr val="bg1"/>
              </a:solidFill>
              <a:latin typeface="Georgia" panose="02040502050405020303" pitchFamily="18" charset="0"/>
              <a:ea typeface="Calibri"/>
              <a:cs typeface="Calibri"/>
              <a:sym typeface="Calibri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3415886C-B78C-2B47-B991-A9075EF26FC4}"/>
              </a:ext>
            </a:extLst>
          </p:cNvPr>
          <p:cNvSpPr txBox="1">
            <a:spLocks/>
          </p:cNvSpPr>
          <p:nvPr/>
        </p:nvSpPr>
        <p:spPr>
          <a:xfrm>
            <a:off x="320512" y="381270"/>
            <a:ext cx="8531258" cy="71896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002D50"/>
                </a:solidFill>
                <a:latin typeface="Georgia"/>
                <a:ea typeface="+mj-ea"/>
                <a:cs typeface="Georgia"/>
              </a:defRPr>
            </a:lvl1pPr>
          </a:lstStyle>
          <a:p>
            <a:pPr algn="l"/>
            <a:r>
              <a:rPr lang="en-US" sz="2400" dirty="0">
                <a:solidFill>
                  <a:schemeClr val="bg1"/>
                </a:solidFill>
              </a:rPr>
              <a:t>Top Employing Occupations for Workers with a Math Degree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669E1D9-A33D-2B4C-96A2-42135EF06F2B}"/>
              </a:ext>
            </a:extLst>
          </p:cNvPr>
          <p:cNvCxnSpPr>
            <a:cxnSpLocks/>
          </p:cNvCxnSpPr>
          <p:nvPr/>
        </p:nvCxnSpPr>
        <p:spPr>
          <a:xfrm>
            <a:off x="606055" y="1100232"/>
            <a:ext cx="7541483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chemeClr val="accent1">
                    <a:lumMod val="45000"/>
                    <a:lumOff val="55000"/>
                    <a:alpha val="29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0"/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" name="AutoShape 2" descr="Table 2. Top-employing occupations for workers with a mathematics degree.">
            <a:extLst>
              <a:ext uri="{FF2B5EF4-FFF2-40B4-BE49-F238E27FC236}">
                <a16:creationId xmlns:a16="http://schemas.microsoft.com/office/drawing/2014/main" id="{9A79BF89-6B1C-202F-5D45-F2E140F807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EB68508-F5AD-33D2-B8B5-168B3418E32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t="5559" b="7766"/>
          <a:stretch/>
        </p:blipFill>
        <p:spPr>
          <a:xfrm>
            <a:off x="2636749" y="1183680"/>
            <a:ext cx="3870502" cy="479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93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/>
          <p:nvPr/>
        </p:nvSpPr>
        <p:spPr>
          <a:xfrm>
            <a:off x="457200" y="1393728"/>
            <a:ext cx="3224382" cy="47703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bg1"/>
                </a:solidFill>
                <a:ea typeface="Calibri"/>
                <a:cs typeface="Calibri"/>
                <a:sym typeface="Calibri"/>
              </a:rPr>
              <a:t>Mathematics and Statistics are among the top fastest growing occupations!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000" b="0" i="0" u="none" strike="noStrike" cap="none" dirty="0">
              <a:solidFill>
                <a:schemeClr val="bg1"/>
              </a:solidFill>
              <a:latin typeface="Georgia" panose="02040502050405020303" pitchFamily="18" charset="0"/>
              <a:ea typeface="Calibri"/>
              <a:cs typeface="Calibri"/>
              <a:sym typeface="Calibri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000" b="0" i="0" u="none" strike="noStrike" cap="none" dirty="0">
              <a:solidFill>
                <a:schemeClr val="bg1"/>
              </a:solidFill>
              <a:latin typeface="Georgia" panose="02040502050405020303" pitchFamily="18" charset="0"/>
              <a:ea typeface="Calibri"/>
              <a:cs typeface="Calibri"/>
              <a:sym typeface="Calibri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3415886C-B78C-2B47-B991-A9075EF26FC4}"/>
              </a:ext>
            </a:extLst>
          </p:cNvPr>
          <p:cNvSpPr txBox="1">
            <a:spLocks/>
          </p:cNvSpPr>
          <p:nvPr/>
        </p:nvSpPr>
        <p:spPr>
          <a:xfrm>
            <a:off x="457200" y="381270"/>
            <a:ext cx="8229600" cy="71896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002D50"/>
                </a:solidFill>
                <a:latin typeface="Georgia"/>
                <a:ea typeface="+mj-ea"/>
                <a:cs typeface="Georgia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</a:rPr>
              <a:t>Why a graduate degree in Math/Stat?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A5C29B-28B3-0741-9E46-A8DA58742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1582" y="1393728"/>
            <a:ext cx="5186240" cy="407054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61B6AB0-3557-434C-8A55-741B32A0E9EE}"/>
              </a:ext>
            </a:extLst>
          </p:cNvPr>
          <p:cNvCxnSpPr>
            <a:cxnSpLocks/>
          </p:cNvCxnSpPr>
          <p:nvPr/>
        </p:nvCxnSpPr>
        <p:spPr>
          <a:xfrm>
            <a:off x="606055" y="1100232"/>
            <a:ext cx="7541483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chemeClr val="accent1">
                    <a:lumMod val="45000"/>
                    <a:lumOff val="55000"/>
                    <a:alpha val="29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0"/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8A94E1FF-A859-91BA-1B61-EEF9C86DA022}"/>
              </a:ext>
            </a:extLst>
          </p:cNvPr>
          <p:cNvSpPr/>
          <p:nvPr/>
        </p:nvSpPr>
        <p:spPr>
          <a:xfrm>
            <a:off x="5486399" y="1393727"/>
            <a:ext cx="1253765" cy="284244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260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/>
          <p:nvPr/>
        </p:nvSpPr>
        <p:spPr>
          <a:xfrm>
            <a:off x="457200" y="1206640"/>
            <a:ext cx="8229600" cy="486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/>
            <a:r>
              <a:rPr lang="en-US" sz="2200" dirty="0">
                <a:solidFill>
                  <a:schemeClr val="bg1"/>
                </a:solidFill>
              </a:rPr>
              <a:t>20 occupations with the highest projected percent change of employment between 2022-32.</a:t>
            </a:r>
          </a:p>
          <a:p>
            <a:br>
              <a:rPr lang="en-US" sz="2400" dirty="0"/>
            </a:br>
            <a:endParaRPr lang="en-US" sz="2200" b="0" i="0" u="none" strike="noStrike" cap="none" dirty="0">
              <a:solidFill>
                <a:schemeClr val="bg1"/>
              </a:solidFill>
              <a:latin typeface="Georgia" panose="02040502050405020303" pitchFamily="18" charset="0"/>
              <a:ea typeface="Calibri"/>
              <a:cs typeface="Calibri"/>
              <a:sym typeface="Calibri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3415886C-B78C-2B47-B991-A9075EF26FC4}"/>
              </a:ext>
            </a:extLst>
          </p:cNvPr>
          <p:cNvSpPr txBox="1">
            <a:spLocks/>
          </p:cNvSpPr>
          <p:nvPr/>
        </p:nvSpPr>
        <p:spPr>
          <a:xfrm>
            <a:off x="457200" y="381270"/>
            <a:ext cx="7942082" cy="718962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solidFill>
                  <a:srgbClr val="002D50"/>
                </a:solidFill>
                <a:latin typeface="Georgia"/>
                <a:ea typeface="+mj-ea"/>
                <a:cs typeface="Georgia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</a:rPr>
              <a:t>Fastest Growing Occupations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669E1D9-A33D-2B4C-96A2-42135EF06F2B}"/>
              </a:ext>
            </a:extLst>
          </p:cNvPr>
          <p:cNvCxnSpPr>
            <a:cxnSpLocks/>
          </p:cNvCxnSpPr>
          <p:nvPr/>
        </p:nvCxnSpPr>
        <p:spPr>
          <a:xfrm>
            <a:off x="606055" y="1100232"/>
            <a:ext cx="7541483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chemeClr val="accent1">
                    <a:lumMod val="45000"/>
                    <a:lumOff val="55000"/>
                    <a:alpha val="29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0"/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" name="AutoShape 2" descr="Table 2. Top-employing occupations for workers with a mathematics degree.">
            <a:extLst>
              <a:ext uri="{FF2B5EF4-FFF2-40B4-BE49-F238E27FC236}">
                <a16:creationId xmlns:a16="http://schemas.microsoft.com/office/drawing/2014/main" id="{9A79BF89-6B1C-202F-5D45-F2E140F807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AD5064-D3AC-1172-8004-8C7B9E799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3330" y="2004299"/>
            <a:ext cx="6137340" cy="406895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A15B92A-E82F-3BCE-AA1C-4C5CDECB749E}"/>
              </a:ext>
            </a:extLst>
          </p:cNvPr>
          <p:cNvSpPr/>
          <p:nvPr/>
        </p:nvSpPr>
        <p:spPr>
          <a:xfrm>
            <a:off x="1680711" y="2724347"/>
            <a:ext cx="760832" cy="21681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CF931A6-4B31-7961-6975-83BDB5EC2E75}"/>
              </a:ext>
            </a:extLst>
          </p:cNvPr>
          <p:cNvSpPr/>
          <p:nvPr/>
        </p:nvSpPr>
        <p:spPr>
          <a:xfrm>
            <a:off x="1680711" y="2969443"/>
            <a:ext cx="760832" cy="21681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F763ED3-4530-C09B-AAE3-89CAEFFEEAD5}"/>
              </a:ext>
            </a:extLst>
          </p:cNvPr>
          <p:cNvSpPr/>
          <p:nvPr/>
        </p:nvSpPr>
        <p:spPr>
          <a:xfrm>
            <a:off x="1680711" y="4846949"/>
            <a:ext cx="600576" cy="21681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FAEFB7B-769A-5923-DB1E-7B47F284353C}"/>
              </a:ext>
            </a:extLst>
          </p:cNvPr>
          <p:cNvSpPr/>
          <p:nvPr/>
        </p:nvSpPr>
        <p:spPr>
          <a:xfrm>
            <a:off x="1680711" y="5414948"/>
            <a:ext cx="1373574" cy="216816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37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0581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071B6B9-7427-6F47-B12A-14BBBA039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11100"/>
            <a:ext cx="8229600" cy="4588243"/>
          </a:xfrm>
        </p:spPr>
        <p:txBody>
          <a:bodyPr>
            <a:normAutofit/>
          </a:bodyPr>
          <a:lstStyle/>
          <a:p>
            <a:pPr lvl="1"/>
            <a:endParaRPr lang="en-US" dirty="0"/>
          </a:p>
          <a:p>
            <a:r>
              <a:rPr lang="en-US" dirty="0"/>
              <a:t>MS in Mathematics and Statistics (since Fall 2006)</a:t>
            </a:r>
          </a:p>
          <a:p>
            <a:pPr lvl="1"/>
            <a:r>
              <a:rPr lang="en-US" dirty="0"/>
              <a:t>Accelerated program option for advanced Math majors</a:t>
            </a:r>
          </a:p>
          <a:p>
            <a:pPr lvl="1"/>
            <a:endParaRPr lang="en-US" dirty="0"/>
          </a:p>
          <a:p>
            <a:r>
              <a:rPr lang="en-US" dirty="0"/>
              <a:t>PhD in Applied Mathematics (Since Fall 2022)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5B7F53E-CD20-DA42-8E27-1F0BAB9CD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Graduate Programs</a:t>
            </a:r>
          </a:p>
        </p:txBody>
      </p:sp>
    </p:spTree>
    <p:extLst>
      <p:ext uri="{BB962C8B-B14F-4D97-AF65-F5344CB8AC3E}">
        <p14:creationId xmlns:p14="http://schemas.microsoft.com/office/powerpoint/2010/main" val="3540131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14731</TotalTime>
  <Words>755</Words>
  <Application>Microsoft Macintosh PowerPoint</Application>
  <PresentationFormat>On-screen Show (4:3)</PresentationFormat>
  <Paragraphs>107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55 Helvetica Roman</vt:lpstr>
      <vt:lpstr>Arial</vt:lpstr>
      <vt:lpstr>Calibri</vt:lpstr>
      <vt:lpstr>Georgia</vt:lpstr>
      <vt:lpstr>Helvetica Neue</vt:lpstr>
      <vt:lpstr>Office Theme</vt:lpstr>
      <vt:lpstr>Mathematics &amp; Statistics  Graduate Programs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Graduate Programs</vt:lpstr>
      <vt:lpstr>the MAST Program</vt:lpstr>
      <vt:lpstr>About the MAST Program</vt:lpstr>
      <vt:lpstr>Degree Requirements*</vt:lpstr>
      <vt:lpstr>List of MAST Courses</vt:lpstr>
      <vt:lpstr>List of MAST Courses</vt:lpstr>
      <vt:lpstr>Accelerated MS Program </vt:lpstr>
      <vt:lpstr>Accelerated MS Program </vt:lpstr>
      <vt:lpstr>PhD Program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Option One Title Here</dc:title>
  <dc:creator>Shikha Savdas</dc:creator>
  <cp:lastModifiedBy>Ali Arab</cp:lastModifiedBy>
  <cp:revision>270</cp:revision>
  <dcterms:created xsi:type="dcterms:W3CDTF">2012-07-30T19:58:27Z</dcterms:created>
  <dcterms:modified xsi:type="dcterms:W3CDTF">2023-11-02T18:06:33Z</dcterms:modified>
</cp:coreProperties>
</file>

<file path=docProps/thumbnail.jpeg>
</file>